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1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embeddedFontLst>
    <p:embeddedFont>
      <p:font typeface="Gill Sans" panose="020B0604020202020204" charset="0"/>
      <p:regular r:id="rId14"/>
      <p:bold r:id="rId15"/>
    </p:embeddedFont>
    <p:embeddedFont>
      <p:font typeface="Proxima Nova" panose="020B060402020202020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4e3f51766d_2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g34e3f51766d_2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4e3f51766d_2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g34e3f51766d_2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4e3f51766d_2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g34e3f51766d_2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4e3f51766d_2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g34e3f51766d_2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4e3f51766d_2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g34e3f51766d_2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4e3f51766d_2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g34e3f51766d_2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4e3f51766d_2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g34e3f51766d_2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4e3f51766d_2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g34e3f51766d_2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4e3f51766d_2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g34e3f51766d_2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4e3f51766d_2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g34e3f51766d_2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ctrTitle"/>
          </p:nvPr>
        </p:nvSpPr>
        <p:spPr>
          <a:xfrm>
            <a:off x="1813334" y="601723"/>
            <a:ext cx="6477805" cy="1906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Gill Sans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1"/>
          </p:nvPr>
        </p:nvSpPr>
        <p:spPr>
          <a:xfrm>
            <a:off x="1813335" y="2648403"/>
            <a:ext cx="6477804" cy="733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>
            <a:lvl1pPr lv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 b="0" cap="none">
                <a:solidFill>
                  <a:schemeClr val="dk1"/>
                </a:solidFill>
              </a:defRPr>
            </a:lvl1pPr>
            <a:lvl2pPr lvl="1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ftr" idx="11"/>
          </p:nvPr>
        </p:nvSpPr>
        <p:spPr>
          <a:xfrm>
            <a:off x="1812375" y="246980"/>
            <a:ext cx="37304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ldNum" idx="12"/>
          </p:nvPr>
        </p:nvSpPr>
        <p:spPr>
          <a:xfrm>
            <a:off x="1078248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65" name="Google Shape;65;p14"/>
          <p:cNvCxnSpPr/>
          <p:nvPr/>
        </p:nvCxnSpPr>
        <p:spPr>
          <a:xfrm>
            <a:off x="1813335" y="2646407"/>
            <a:ext cx="6477804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1088684" y="603389"/>
            <a:ext cx="7202456" cy="786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1088684" y="1511799"/>
            <a:ext cx="7202456" cy="258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ftr" idx="11"/>
          </p:nvPr>
        </p:nvSpPr>
        <p:spPr>
          <a:xfrm>
            <a:off x="1088684" y="246980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sldNum" idx="12"/>
          </p:nvPr>
        </p:nvSpPr>
        <p:spPr>
          <a:xfrm>
            <a:off x="360045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72" name="Google Shape;72;p15"/>
          <p:cNvCxnSpPr/>
          <p:nvPr/>
        </p:nvCxnSpPr>
        <p:spPr>
          <a:xfrm>
            <a:off x="1090422" y="1385316"/>
            <a:ext cx="7205641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title"/>
          </p:nvPr>
        </p:nvSpPr>
        <p:spPr>
          <a:xfrm>
            <a:off x="1090679" y="1317097"/>
            <a:ext cx="6482366" cy="141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Gill Sans"/>
              <a:buNone/>
              <a:defRPr sz="27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body" idx="1"/>
          </p:nvPr>
        </p:nvSpPr>
        <p:spPr>
          <a:xfrm>
            <a:off x="1090679" y="2854646"/>
            <a:ext cx="6472835" cy="759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3427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ftr" idx="11"/>
          </p:nvPr>
        </p:nvSpPr>
        <p:spPr>
          <a:xfrm>
            <a:off x="1088684" y="246980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sldNum" idx="12"/>
          </p:nvPr>
        </p:nvSpPr>
        <p:spPr>
          <a:xfrm>
            <a:off x="360045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79" name="Google Shape;79;p16"/>
          <p:cNvCxnSpPr/>
          <p:nvPr/>
        </p:nvCxnSpPr>
        <p:spPr>
          <a:xfrm>
            <a:off x="1090679" y="2853739"/>
            <a:ext cx="6472835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xfrm>
            <a:off x="1086913" y="603667"/>
            <a:ext cx="7204226" cy="79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body" idx="1"/>
          </p:nvPr>
        </p:nvSpPr>
        <p:spPr>
          <a:xfrm>
            <a:off x="1085498" y="1508159"/>
            <a:ext cx="3483864" cy="2586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2"/>
          </p:nvPr>
        </p:nvSpPr>
        <p:spPr>
          <a:xfrm>
            <a:off x="4810328" y="1513007"/>
            <a:ext cx="3483864" cy="2581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17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7"/>
          <p:cNvSpPr txBox="1">
            <a:spLocks noGrp="1"/>
          </p:cNvSpPr>
          <p:nvPr>
            <p:ph type="ftr" idx="11"/>
          </p:nvPr>
        </p:nvSpPr>
        <p:spPr>
          <a:xfrm>
            <a:off x="1088684" y="246980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7"/>
          <p:cNvSpPr txBox="1">
            <a:spLocks noGrp="1"/>
          </p:cNvSpPr>
          <p:nvPr>
            <p:ph type="sldNum" idx="12"/>
          </p:nvPr>
        </p:nvSpPr>
        <p:spPr>
          <a:xfrm>
            <a:off x="360045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87" name="Google Shape;87;p17"/>
          <p:cNvCxnSpPr/>
          <p:nvPr/>
        </p:nvCxnSpPr>
        <p:spPr>
          <a:xfrm>
            <a:off x="1090422" y="1385316"/>
            <a:ext cx="7205641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1085393" y="603122"/>
            <a:ext cx="7205746" cy="79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body" idx="1"/>
          </p:nvPr>
        </p:nvSpPr>
        <p:spPr>
          <a:xfrm>
            <a:off x="1085393" y="1514662"/>
            <a:ext cx="3483864" cy="601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700"/>
              <a:buNone/>
              <a:defRPr sz="1700" b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body" idx="2"/>
          </p:nvPr>
        </p:nvSpPr>
        <p:spPr>
          <a:xfrm>
            <a:off x="1085393" y="2118202"/>
            <a:ext cx="3483864" cy="1983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18"/>
          <p:cNvSpPr txBox="1">
            <a:spLocks noGrp="1"/>
          </p:cNvSpPr>
          <p:nvPr>
            <p:ph type="body" idx="3"/>
          </p:nvPr>
        </p:nvSpPr>
        <p:spPr>
          <a:xfrm>
            <a:off x="4809272" y="1517252"/>
            <a:ext cx="3483864" cy="601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700"/>
              <a:buNone/>
              <a:defRPr sz="1700" b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93" name="Google Shape;93;p18"/>
          <p:cNvSpPr txBox="1">
            <a:spLocks noGrp="1"/>
          </p:cNvSpPr>
          <p:nvPr>
            <p:ph type="body" idx="4"/>
          </p:nvPr>
        </p:nvSpPr>
        <p:spPr>
          <a:xfrm>
            <a:off x="4809272" y="2116118"/>
            <a:ext cx="3483864" cy="1978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18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8"/>
          <p:cNvSpPr txBox="1">
            <a:spLocks noGrp="1"/>
          </p:cNvSpPr>
          <p:nvPr>
            <p:ph type="ftr" idx="11"/>
          </p:nvPr>
        </p:nvSpPr>
        <p:spPr>
          <a:xfrm>
            <a:off x="1088684" y="246980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8"/>
          <p:cNvSpPr txBox="1">
            <a:spLocks noGrp="1"/>
          </p:cNvSpPr>
          <p:nvPr>
            <p:ph type="sldNum" idx="12"/>
          </p:nvPr>
        </p:nvSpPr>
        <p:spPr>
          <a:xfrm>
            <a:off x="360045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97" name="Google Shape;97;p18"/>
          <p:cNvCxnSpPr/>
          <p:nvPr/>
        </p:nvCxnSpPr>
        <p:spPr>
          <a:xfrm>
            <a:off x="1090422" y="1385316"/>
            <a:ext cx="7205641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>
            <a:spLocks noGrp="1"/>
          </p:cNvSpPr>
          <p:nvPr>
            <p:ph type="title"/>
          </p:nvPr>
        </p:nvSpPr>
        <p:spPr>
          <a:xfrm>
            <a:off x="1088684" y="603389"/>
            <a:ext cx="7202456" cy="786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9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9"/>
          <p:cNvSpPr txBox="1">
            <a:spLocks noGrp="1"/>
          </p:cNvSpPr>
          <p:nvPr>
            <p:ph type="ftr" idx="11"/>
          </p:nvPr>
        </p:nvSpPr>
        <p:spPr>
          <a:xfrm>
            <a:off x="1088684" y="246980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9"/>
          <p:cNvSpPr txBox="1">
            <a:spLocks noGrp="1"/>
          </p:cNvSpPr>
          <p:nvPr>
            <p:ph type="sldNum" idx="12"/>
          </p:nvPr>
        </p:nvSpPr>
        <p:spPr>
          <a:xfrm>
            <a:off x="360045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03" name="Google Shape;103;p19"/>
          <p:cNvCxnSpPr/>
          <p:nvPr/>
        </p:nvCxnSpPr>
        <p:spPr>
          <a:xfrm>
            <a:off x="1090422" y="1385316"/>
            <a:ext cx="7205641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0"/>
          <p:cNvSpPr txBox="1">
            <a:spLocks noGrp="1"/>
          </p:cNvSpPr>
          <p:nvPr>
            <p:ph type="ftr" idx="11"/>
          </p:nvPr>
        </p:nvSpPr>
        <p:spPr>
          <a:xfrm>
            <a:off x="1088684" y="246980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0"/>
          <p:cNvSpPr txBox="1">
            <a:spLocks noGrp="1"/>
          </p:cNvSpPr>
          <p:nvPr>
            <p:ph type="sldNum" idx="12"/>
          </p:nvPr>
        </p:nvSpPr>
        <p:spPr>
          <a:xfrm>
            <a:off x="360045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>
            <a:spLocks noGrp="1"/>
          </p:cNvSpPr>
          <p:nvPr>
            <p:ph type="title"/>
          </p:nvPr>
        </p:nvSpPr>
        <p:spPr>
          <a:xfrm>
            <a:off x="1083503" y="599230"/>
            <a:ext cx="2454824" cy="1685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ill Sans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1"/>
          <p:cNvSpPr txBox="1">
            <a:spLocks noGrp="1"/>
          </p:cNvSpPr>
          <p:nvPr>
            <p:ph type="body" idx="1"/>
          </p:nvPr>
        </p:nvSpPr>
        <p:spPr>
          <a:xfrm>
            <a:off x="3782786" y="599231"/>
            <a:ext cx="4509352" cy="3494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21"/>
          <p:cNvSpPr txBox="1">
            <a:spLocks noGrp="1"/>
          </p:cNvSpPr>
          <p:nvPr>
            <p:ph type="body" idx="2"/>
          </p:nvPr>
        </p:nvSpPr>
        <p:spPr>
          <a:xfrm>
            <a:off x="1083503" y="2404118"/>
            <a:ext cx="2456260" cy="1686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  <a:defRPr sz="1100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12" name="Google Shape;112;p21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1"/>
          <p:cNvSpPr txBox="1">
            <a:spLocks noGrp="1"/>
          </p:cNvSpPr>
          <p:nvPr>
            <p:ph type="ftr" idx="11"/>
          </p:nvPr>
        </p:nvSpPr>
        <p:spPr>
          <a:xfrm>
            <a:off x="1088684" y="246980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1"/>
          <p:cNvSpPr txBox="1">
            <a:spLocks noGrp="1"/>
          </p:cNvSpPr>
          <p:nvPr>
            <p:ph type="sldNum" idx="12"/>
          </p:nvPr>
        </p:nvSpPr>
        <p:spPr>
          <a:xfrm>
            <a:off x="360045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15" name="Google Shape;115;p21"/>
          <p:cNvCxnSpPr/>
          <p:nvPr/>
        </p:nvCxnSpPr>
        <p:spPr>
          <a:xfrm>
            <a:off x="1086210" y="2404118"/>
            <a:ext cx="2452118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22"/>
          <p:cNvGrpSpPr/>
          <p:nvPr/>
        </p:nvGrpSpPr>
        <p:grpSpPr>
          <a:xfrm>
            <a:off x="5608040" y="361628"/>
            <a:ext cx="3055900" cy="3861826"/>
            <a:chOff x="7477387" y="482170"/>
            <a:chExt cx="4074533" cy="5149101"/>
          </a:xfrm>
        </p:grpSpPr>
        <p:sp>
          <p:nvSpPr>
            <p:cNvPr id="118" name="Google Shape;118;p22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  <a:lin ang="5400000" scaled="0"/>
            </a:gradFill>
            <a:ln>
              <a:noFill/>
            </a:ln>
            <a:effectLst>
              <a:outerShdw blurRad="127000" dist="228600" dir="4740000" sx="98000" sy="98000" algn="tl" rotWithShape="0">
                <a:srgbClr val="000000">
                  <a:alpha val="33725"/>
                </a:srgbClr>
              </a:outerShdw>
            </a:effectLst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2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ap="flat" cmpd="sng">
              <a:solidFill>
                <a:srgbClr val="19191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" name="Google Shape;120;p22"/>
          <p:cNvSpPr txBox="1">
            <a:spLocks noGrp="1"/>
          </p:cNvSpPr>
          <p:nvPr>
            <p:ph type="title"/>
          </p:nvPr>
        </p:nvSpPr>
        <p:spPr>
          <a:xfrm>
            <a:off x="1088405" y="847135"/>
            <a:ext cx="4149246" cy="137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ill Sans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2"/>
          <p:cNvSpPr>
            <a:spLocks noGrp="1"/>
          </p:cNvSpPr>
          <p:nvPr>
            <p:ph type="pic" idx="2"/>
          </p:nvPr>
        </p:nvSpPr>
        <p:spPr>
          <a:xfrm>
            <a:off x="6093292" y="841907"/>
            <a:ext cx="2093378" cy="2899745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22" name="Google Shape;122;p22"/>
          <p:cNvSpPr txBox="1">
            <a:spLocks noGrp="1"/>
          </p:cNvSpPr>
          <p:nvPr>
            <p:ph type="body" idx="1"/>
          </p:nvPr>
        </p:nvSpPr>
        <p:spPr>
          <a:xfrm>
            <a:off x="1087747" y="2359494"/>
            <a:ext cx="4143303" cy="1502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  <a:defRPr sz="1100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23" name="Google Shape;123;p22"/>
          <p:cNvSpPr txBox="1">
            <a:spLocks noGrp="1"/>
          </p:cNvSpPr>
          <p:nvPr>
            <p:ph type="dt" idx="10"/>
          </p:nvPr>
        </p:nvSpPr>
        <p:spPr>
          <a:xfrm>
            <a:off x="1085536" y="4102392"/>
            <a:ext cx="4145513" cy="240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2"/>
          <p:cNvSpPr txBox="1">
            <a:spLocks noGrp="1"/>
          </p:cNvSpPr>
          <p:nvPr>
            <p:ph type="ftr" idx="11"/>
          </p:nvPr>
        </p:nvSpPr>
        <p:spPr>
          <a:xfrm>
            <a:off x="1085536" y="238980"/>
            <a:ext cx="4155753" cy="240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2"/>
          <p:cNvSpPr txBox="1">
            <a:spLocks noGrp="1"/>
          </p:cNvSpPr>
          <p:nvPr>
            <p:ph type="sldNum" idx="12"/>
          </p:nvPr>
        </p:nvSpPr>
        <p:spPr>
          <a:xfrm>
            <a:off x="360045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26" name="Google Shape;126;p22"/>
          <p:cNvCxnSpPr/>
          <p:nvPr/>
        </p:nvCxnSpPr>
        <p:spPr>
          <a:xfrm>
            <a:off x="1085536" y="2357704"/>
            <a:ext cx="4145513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>
            <a:spLocks noGrp="1"/>
          </p:cNvSpPr>
          <p:nvPr>
            <p:ph type="title"/>
          </p:nvPr>
        </p:nvSpPr>
        <p:spPr>
          <a:xfrm>
            <a:off x="1088684" y="603389"/>
            <a:ext cx="7202456" cy="786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3"/>
          <p:cNvSpPr txBox="1">
            <a:spLocks noGrp="1"/>
          </p:cNvSpPr>
          <p:nvPr>
            <p:ph type="body" idx="1"/>
          </p:nvPr>
        </p:nvSpPr>
        <p:spPr>
          <a:xfrm rot="5400000">
            <a:off x="3395932" y="-795449"/>
            <a:ext cx="2587960" cy="7202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0" name="Google Shape;130;p23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3"/>
          <p:cNvSpPr txBox="1">
            <a:spLocks noGrp="1"/>
          </p:cNvSpPr>
          <p:nvPr>
            <p:ph type="ftr" idx="11"/>
          </p:nvPr>
        </p:nvSpPr>
        <p:spPr>
          <a:xfrm>
            <a:off x="1088684" y="246980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3"/>
          <p:cNvSpPr txBox="1">
            <a:spLocks noGrp="1"/>
          </p:cNvSpPr>
          <p:nvPr>
            <p:ph type="sldNum" idx="12"/>
          </p:nvPr>
        </p:nvSpPr>
        <p:spPr>
          <a:xfrm>
            <a:off x="360045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33" name="Google Shape;133;p23"/>
          <p:cNvCxnSpPr/>
          <p:nvPr/>
        </p:nvCxnSpPr>
        <p:spPr>
          <a:xfrm>
            <a:off x="1090422" y="1385316"/>
            <a:ext cx="7205641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4"/>
          <p:cNvSpPr txBox="1">
            <a:spLocks noGrp="1"/>
          </p:cNvSpPr>
          <p:nvPr>
            <p:ph type="title"/>
          </p:nvPr>
        </p:nvSpPr>
        <p:spPr>
          <a:xfrm rot="5400000">
            <a:off x="5937778" y="1740785"/>
            <a:ext cx="3494917" cy="121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ill San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4"/>
          <p:cNvSpPr txBox="1">
            <a:spLocks noGrp="1"/>
          </p:cNvSpPr>
          <p:nvPr>
            <p:ph type="body" idx="1"/>
          </p:nvPr>
        </p:nvSpPr>
        <p:spPr>
          <a:xfrm rot="5400000">
            <a:off x="2271857" y="-589123"/>
            <a:ext cx="3494917" cy="5871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24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4"/>
          <p:cNvSpPr txBox="1">
            <a:spLocks noGrp="1"/>
          </p:cNvSpPr>
          <p:nvPr>
            <p:ph type="ftr" idx="11"/>
          </p:nvPr>
        </p:nvSpPr>
        <p:spPr>
          <a:xfrm>
            <a:off x="1088684" y="246980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4"/>
          <p:cNvSpPr txBox="1">
            <a:spLocks noGrp="1"/>
          </p:cNvSpPr>
          <p:nvPr>
            <p:ph type="sldNum" idx="12"/>
          </p:nvPr>
        </p:nvSpPr>
        <p:spPr>
          <a:xfrm>
            <a:off x="360045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40" name="Google Shape;140;p24"/>
          <p:cNvCxnSpPr/>
          <p:nvPr/>
        </p:nvCxnSpPr>
        <p:spPr>
          <a:xfrm>
            <a:off x="7079333" y="599230"/>
            <a:ext cx="0" cy="3494917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BE9E6"/>
            </a:gs>
            <a:gs pos="100000">
              <a:srgbClr val="C9C5C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0" y="1514607"/>
            <a:ext cx="9144000" cy="3079456"/>
          </a:xfrm>
          <a:prstGeom prst="rect">
            <a:avLst/>
          </a:prstGeom>
          <a:gradFill>
            <a:gsLst>
              <a:gs pos="0">
                <a:srgbClr val="DFDBD5">
                  <a:alpha val="0"/>
                </a:srgbClr>
              </a:gs>
              <a:gs pos="100000">
                <a:schemeClr val="lt2"/>
              </a:gs>
            </a:gsLst>
            <a:lin ang="5400000" scaled="0"/>
          </a:gra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2" name="Google Shape;52;p13"/>
          <p:cNvPicPr preferRelativeResize="0"/>
          <p:nvPr/>
        </p:nvPicPr>
        <p:blipFill rotWithShape="1">
          <a:blip r:embed="rId13">
            <a:alphaModFix/>
          </a:blip>
          <a:srcRect t="1538" b="-1538"/>
          <a:stretch/>
        </p:blipFill>
        <p:spPr>
          <a:xfrm>
            <a:off x="0" y="4594860"/>
            <a:ext cx="9144000" cy="557213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3"/>
          <p:cNvSpPr txBox="1">
            <a:spLocks noGrp="1"/>
          </p:cNvSpPr>
          <p:nvPr>
            <p:ph type="title"/>
          </p:nvPr>
        </p:nvSpPr>
        <p:spPr>
          <a:xfrm>
            <a:off x="1088684" y="603389"/>
            <a:ext cx="7202456" cy="786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ill Sans"/>
              <a:buNone/>
              <a:defRPr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1"/>
          </p:nvPr>
        </p:nvSpPr>
        <p:spPr>
          <a:xfrm>
            <a:off x="1088684" y="1511799"/>
            <a:ext cx="7202456" cy="258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238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048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2984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 b="0" i="0" u="none" strike="noStrike" cap="non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ftr" idx="11"/>
          </p:nvPr>
        </p:nvSpPr>
        <p:spPr>
          <a:xfrm>
            <a:off x="1088684" y="246980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 b="0" i="0" u="none" strike="noStrike" cap="non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360045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1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 rtl="0">
              <a:spcBef>
                <a:spcPts val="0"/>
              </a:spcBef>
              <a:buNone/>
              <a:defRPr sz="21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 rtl="0">
              <a:spcBef>
                <a:spcPts val="0"/>
              </a:spcBef>
              <a:buNone/>
              <a:defRPr sz="21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 rtl="0">
              <a:spcBef>
                <a:spcPts val="0"/>
              </a:spcBef>
              <a:buNone/>
              <a:defRPr sz="21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 rtl="0">
              <a:spcBef>
                <a:spcPts val="0"/>
              </a:spcBef>
              <a:buNone/>
              <a:defRPr sz="21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 rtl="0">
              <a:spcBef>
                <a:spcPts val="0"/>
              </a:spcBef>
              <a:buNone/>
              <a:defRPr sz="21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 rtl="0">
              <a:spcBef>
                <a:spcPts val="0"/>
              </a:spcBef>
              <a:buNone/>
              <a:defRPr sz="21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 rtl="0">
              <a:spcBef>
                <a:spcPts val="0"/>
              </a:spcBef>
              <a:buNone/>
              <a:defRPr sz="21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 rtl="0">
              <a:spcBef>
                <a:spcPts val="0"/>
              </a:spcBef>
              <a:buNone/>
              <a:defRPr sz="21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58" name="Google Shape;58;p13"/>
          <p:cNvCxnSpPr/>
          <p:nvPr/>
        </p:nvCxnSpPr>
        <p:spPr>
          <a:xfrm>
            <a:off x="0" y="4596310"/>
            <a:ext cx="9144000" cy="0"/>
          </a:xfrm>
          <a:prstGeom prst="straightConnector1">
            <a:avLst/>
          </a:prstGeom>
          <a:noFill/>
          <a:ln w="12700" cap="flat" cmpd="sng">
            <a:solidFill>
              <a:srgbClr val="000001">
                <a:alpha val="2000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new.coe.arizona.edu/office-dean/academic-affair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academicadmin.arizona.edu/sites/default/files/2023-10/Course%20Modify%20Template.docx" TargetMode="External"/><Relationship Id="rId4" Type="http://schemas.openxmlformats.org/officeDocument/2006/relationships/hyperlink" Target="https://academicadmin.arizona.edu/sites/default/files/2023-10/Course%20Addition%20Template.docx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ge.arizona.edu/instructor-hub/ge-course-proposal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cademicadmin.arizona.edu/curricular-affairs/curricular-affairs/dates-and-deadlines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olicy.arizona.edu/faculty-affairs-and-academics/course-syllabus-policy-graduate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catalog.arizona.edu/syllabus-policies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5"/>
          <p:cNvSpPr txBox="1">
            <a:spLocks noGrp="1"/>
          </p:cNvSpPr>
          <p:nvPr>
            <p:ph type="ctrTitle"/>
          </p:nvPr>
        </p:nvSpPr>
        <p:spPr>
          <a:xfrm>
            <a:off x="1640282" y="665677"/>
            <a:ext cx="6477805" cy="1906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Gill Sans"/>
              <a:buNone/>
            </a:pPr>
            <a:r>
              <a:rPr lang="en" sz="7200"/>
              <a:t>APC</a:t>
            </a:r>
            <a:endParaRPr/>
          </a:p>
        </p:txBody>
      </p:sp>
      <p:sp>
        <p:nvSpPr>
          <p:cNvPr id="146" name="Google Shape;146;p25"/>
          <p:cNvSpPr txBox="1">
            <a:spLocks noGrp="1"/>
          </p:cNvSpPr>
          <p:nvPr>
            <p:ph type="subTitle" idx="1"/>
          </p:nvPr>
        </p:nvSpPr>
        <p:spPr>
          <a:xfrm>
            <a:off x="1813335" y="2648403"/>
            <a:ext cx="6477804" cy="733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chemeClr val="accent1"/>
                </a:solidFill>
                <a:latin typeface="Avenir"/>
                <a:ea typeface="Avenir"/>
                <a:cs typeface="Avenir"/>
                <a:sym typeface="Avenir"/>
              </a:rPr>
              <a:t>ACADEMIC PROGRAM COMMITTEE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en" b="1">
                <a:solidFill>
                  <a:srgbClr val="0070C0"/>
                </a:solidFill>
                <a:latin typeface="Avenir"/>
                <a:ea typeface="Avenir"/>
                <a:cs typeface="Avenir"/>
                <a:sym typeface="Avenir"/>
              </a:rPr>
              <a:t>COLLEGE OF EDUCATION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4"/>
          <p:cNvSpPr txBox="1">
            <a:spLocks noGrp="1"/>
          </p:cNvSpPr>
          <p:nvPr>
            <p:ph type="title"/>
          </p:nvPr>
        </p:nvSpPr>
        <p:spPr>
          <a:xfrm>
            <a:off x="1088684" y="603389"/>
            <a:ext cx="7202456" cy="786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ill Sans"/>
              <a:buNone/>
            </a:pPr>
            <a:r>
              <a:rPr lang="en"/>
              <a:t>COURSE MODIFICATIONS:</a:t>
            </a:r>
            <a:endParaRPr/>
          </a:p>
        </p:txBody>
      </p:sp>
      <p:sp>
        <p:nvSpPr>
          <p:cNvPr id="200" name="Google Shape;200;p34"/>
          <p:cNvSpPr txBox="1">
            <a:spLocks noGrp="1"/>
          </p:cNvSpPr>
          <p:nvPr>
            <p:ph type="body" idx="1"/>
          </p:nvPr>
        </p:nvSpPr>
        <p:spPr>
          <a:xfrm>
            <a:off x="1088684" y="1511799"/>
            <a:ext cx="7202456" cy="258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77800" lvl="0" indent="-1714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"/>
              <a:t>If a modification is less than 25% of a change in course content, APC does not need to review.  </a:t>
            </a:r>
            <a:endParaRPr/>
          </a:p>
          <a:p>
            <a:pPr marL="177800" lvl="0" indent="-1714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500"/>
              <a:buChar char="•"/>
            </a:pPr>
            <a:r>
              <a:rPr lang="en"/>
              <a:t>If APC does need to review, Department initiator can move forward with submitting the course in Uaccess.</a:t>
            </a:r>
            <a:endParaRPr/>
          </a:p>
          <a:p>
            <a:pPr marL="177800" lvl="0" indent="-1714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500"/>
              <a:buChar char="•"/>
            </a:pPr>
            <a:r>
              <a:rPr lang="en"/>
              <a:t>The approval route is the same: UA Curricular Affairs, Departmental approval, college level approval and University level approval.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6"/>
          <p:cNvSpPr txBox="1">
            <a:spLocks noGrp="1"/>
          </p:cNvSpPr>
          <p:nvPr>
            <p:ph type="title"/>
          </p:nvPr>
        </p:nvSpPr>
        <p:spPr>
          <a:xfrm>
            <a:off x="1088684" y="603389"/>
            <a:ext cx="7202456" cy="786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ill Sans"/>
              <a:buNone/>
            </a:pPr>
            <a:r>
              <a:rPr lang="en"/>
              <a:t>WHERE TO FIND APC INFORMATION</a:t>
            </a:r>
            <a:endParaRPr/>
          </a:p>
        </p:txBody>
      </p:sp>
      <p:sp>
        <p:nvSpPr>
          <p:cNvPr id="152" name="Google Shape;152;p26"/>
          <p:cNvSpPr txBox="1">
            <a:spLocks noGrp="1"/>
          </p:cNvSpPr>
          <p:nvPr>
            <p:ph type="body" idx="1"/>
          </p:nvPr>
        </p:nvSpPr>
        <p:spPr>
          <a:xfrm>
            <a:off x="1088684" y="1511799"/>
            <a:ext cx="7202456" cy="258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77800" lvl="0" indent="-1714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"/>
              <a:t>For guidance on course development and course modifications please refer faculty here.</a:t>
            </a:r>
            <a:endParaRPr>
              <a:solidFill>
                <a:schemeClr val="accent1"/>
              </a:solidFill>
            </a:endParaRPr>
          </a:p>
          <a:p>
            <a:pPr marL="177800" lvl="0" indent="-1714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500"/>
              <a:buChar char="•"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https://new.coe.arizona.edu/office-dean/academic-affairs</a:t>
            </a:r>
            <a:endParaRPr>
              <a:solidFill>
                <a:schemeClr val="accent1"/>
              </a:solidFill>
            </a:endParaRPr>
          </a:p>
          <a:p>
            <a:pPr marL="177800" lvl="0" indent="-762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</a:pPr>
            <a:endParaRPr>
              <a:solidFill>
                <a:schemeClr val="accent1"/>
              </a:solidFill>
            </a:endParaRPr>
          </a:p>
          <a:p>
            <a:pPr marL="177800" lvl="0" indent="-1714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500"/>
              <a:buChar char="•"/>
            </a:pPr>
            <a:r>
              <a:rPr lang="en" b="1" i="0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4"/>
              </a:rPr>
              <a:t>Instructor Add Form Template</a:t>
            </a:r>
            <a:endParaRPr b="1" i="0" u="sng">
              <a:solidFill>
                <a:srgbClr val="8B0015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177800" lvl="0" indent="-1714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500"/>
              <a:buChar char="•"/>
            </a:pPr>
            <a:r>
              <a:rPr lang="en" b="1" i="0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5"/>
              </a:rPr>
              <a:t>Instructor Modify Form Template</a:t>
            </a:r>
            <a:endParaRPr>
              <a:solidFill>
                <a:schemeClr val="accent1"/>
              </a:solidFill>
            </a:endParaRPr>
          </a:p>
          <a:p>
            <a:pPr marL="177800" lvl="0" indent="-762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7"/>
          <p:cNvSpPr txBox="1">
            <a:spLocks noGrp="1"/>
          </p:cNvSpPr>
          <p:nvPr>
            <p:ph type="title"/>
          </p:nvPr>
        </p:nvSpPr>
        <p:spPr>
          <a:xfrm>
            <a:off x="1088684" y="603389"/>
            <a:ext cx="7202456" cy="786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ill Sans"/>
              <a:buNone/>
            </a:pPr>
            <a:r>
              <a:rPr lang="en"/>
              <a:t>HOW TO SUBMIT A NEW COURSE OR COURSE MODIFICATION</a:t>
            </a:r>
            <a:endParaRPr/>
          </a:p>
        </p:txBody>
      </p:sp>
      <p:sp>
        <p:nvSpPr>
          <p:cNvPr id="158" name="Google Shape;158;p27"/>
          <p:cNvSpPr txBox="1">
            <a:spLocks noGrp="1"/>
          </p:cNvSpPr>
          <p:nvPr>
            <p:ph type="body" idx="1"/>
          </p:nvPr>
        </p:nvSpPr>
        <p:spPr>
          <a:xfrm>
            <a:off x="1088684" y="1511799"/>
            <a:ext cx="7202456" cy="258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342900" lvl="0" indent="-3365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500"/>
              <a:buFont typeface="Gill Sans"/>
              <a:buAutoNum type="arabicPeriod"/>
            </a:pPr>
            <a:r>
              <a:rPr lang="en"/>
              <a:t>Department Head approval on letterhead. </a:t>
            </a:r>
            <a:endParaRPr/>
          </a:p>
          <a:p>
            <a:pPr marL="342900" lvl="0" indent="-3365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500"/>
              <a:buFont typeface="Gill Sans"/>
              <a:buAutoNum type="arabicPeriod"/>
            </a:pPr>
            <a:r>
              <a:rPr lang="en"/>
              <a:t>Completed new course add form or course modification form</a:t>
            </a:r>
            <a:endParaRPr/>
          </a:p>
          <a:p>
            <a:pPr marL="342900" lvl="0" indent="-3365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500"/>
              <a:buFont typeface="Gill Sans"/>
              <a:buAutoNum type="arabicPeriod"/>
            </a:pPr>
            <a:r>
              <a:rPr lang="en"/>
              <a:t>Syllabus </a:t>
            </a:r>
            <a:endParaRPr/>
          </a:p>
          <a:p>
            <a:pPr marL="342900" lvl="0" indent="-3365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500"/>
              <a:buFont typeface="Gill Sans"/>
              <a:buAutoNum type="arabicPeriod"/>
            </a:pPr>
            <a:r>
              <a:rPr lang="en"/>
              <a:t>Course Initiators submit all three pieces of documentation to APC for review. </a:t>
            </a:r>
            <a:endParaRPr/>
          </a:p>
          <a:p>
            <a:pPr marL="520700" lvl="1" indent="-1778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Courses should be submitted at least a week prior to the committee meeting.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8"/>
          <p:cNvSpPr txBox="1">
            <a:spLocks noGrp="1"/>
          </p:cNvSpPr>
          <p:nvPr>
            <p:ph type="title"/>
          </p:nvPr>
        </p:nvSpPr>
        <p:spPr>
          <a:xfrm>
            <a:off x="1088684" y="603389"/>
            <a:ext cx="7202456" cy="786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ill Sans"/>
              <a:buNone/>
            </a:pPr>
            <a:r>
              <a:rPr lang="en"/>
              <a:t>APC APPROVALS </a:t>
            </a:r>
            <a:endParaRPr/>
          </a:p>
        </p:txBody>
      </p:sp>
      <p:sp>
        <p:nvSpPr>
          <p:cNvPr id="164" name="Google Shape;164;p28"/>
          <p:cNvSpPr txBox="1">
            <a:spLocks noGrp="1"/>
          </p:cNvSpPr>
          <p:nvPr>
            <p:ph type="body" idx="1"/>
          </p:nvPr>
        </p:nvSpPr>
        <p:spPr>
          <a:xfrm>
            <a:off x="1088684" y="1511799"/>
            <a:ext cx="7202456" cy="258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77800" lvl="0" indent="-1714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"/>
              <a:t>If a course is approved by APC:</a:t>
            </a:r>
            <a:endParaRPr/>
          </a:p>
          <a:p>
            <a:pPr marL="520700" lvl="1" indent="-1778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Elizabeth sends the approval via email to the Course Initiator with a copy to (Department representative, Associate Dean, Department Admin who submitted the course, and APC Chair. (We can also include the department head and instructor)</a:t>
            </a:r>
            <a:endParaRPr/>
          </a:p>
          <a:p>
            <a:pPr marL="520700" lvl="1" indent="-1778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Upon approval by APC, the department initiator can move forward with submitting the approved course in Uaccess.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9"/>
          <p:cNvSpPr txBox="1">
            <a:spLocks noGrp="1"/>
          </p:cNvSpPr>
          <p:nvPr>
            <p:ph type="title"/>
          </p:nvPr>
        </p:nvSpPr>
        <p:spPr>
          <a:xfrm>
            <a:off x="1088684" y="603389"/>
            <a:ext cx="7202456" cy="786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ill Sans"/>
              <a:buNone/>
            </a:pPr>
            <a:r>
              <a:rPr lang="en"/>
              <a:t>APC DISAPPROVALS</a:t>
            </a:r>
            <a:endParaRPr/>
          </a:p>
        </p:txBody>
      </p:sp>
      <p:sp>
        <p:nvSpPr>
          <p:cNvPr id="170" name="Google Shape;170;p29"/>
          <p:cNvSpPr txBox="1">
            <a:spLocks noGrp="1"/>
          </p:cNvSpPr>
          <p:nvPr>
            <p:ph type="body" idx="1"/>
          </p:nvPr>
        </p:nvSpPr>
        <p:spPr>
          <a:xfrm>
            <a:off x="1088684" y="1511799"/>
            <a:ext cx="7202456" cy="258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77800" lvl="0" indent="-1714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"/>
              <a:t>If a course does not meet APC approval, it is sent back to admin and faculty/instructor for corrections/adjustments.</a:t>
            </a:r>
            <a:endParaRPr/>
          </a:p>
          <a:p>
            <a:pPr marL="177800" lvl="0" indent="-1714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500"/>
              <a:buChar char="•"/>
            </a:pPr>
            <a:r>
              <a:rPr lang="en"/>
              <a:t>Once corrections have been made, the forms can be resubmitted to Elizabeth.  </a:t>
            </a:r>
            <a:endParaRPr/>
          </a:p>
          <a:p>
            <a:pPr marL="177800" lvl="0" indent="-1714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500"/>
              <a:buChar char="•"/>
            </a:pPr>
            <a:r>
              <a:rPr lang="en"/>
              <a:t>The APC Committee is specifically looking for syllabus compliance.</a:t>
            </a:r>
            <a:endParaRPr/>
          </a:p>
          <a:p>
            <a:pPr marL="177800" lvl="0" indent="-762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0"/>
          <p:cNvSpPr txBox="1">
            <a:spLocks noGrp="1"/>
          </p:cNvSpPr>
          <p:nvPr>
            <p:ph type="title"/>
          </p:nvPr>
        </p:nvSpPr>
        <p:spPr>
          <a:xfrm>
            <a:off x="1088684" y="603389"/>
            <a:ext cx="7202456" cy="786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ill Sans"/>
              <a:buNone/>
            </a:pPr>
            <a:r>
              <a:rPr lang="en"/>
              <a:t>GENERAL EDUCATION</a:t>
            </a:r>
            <a:endParaRPr/>
          </a:p>
        </p:txBody>
      </p:sp>
      <p:sp>
        <p:nvSpPr>
          <p:cNvPr id="176" name="Google Shape;176;p30"/>
          <p:cNvSpPr txBox="1">
            <a:spLocks noGrp="1"/>
          </p:cNvSpPr>
          <p:nvPr>
            <p:ph type="body" idx="1"/>
          </p:nvPr>
        </p:nvSpPr>
        <p:spPr>
          <a:xfrm>
            <a:off x="1088684" y="1511799"/>
            <a:ext cx="7202456" cy="258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77800" lvl="0" indent="-1714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"/>
              <a:t>If a faculty is interested creating a new General Education course or modifying an existing course to make it Gen Ed; refer them to the General Education Proposal link for guidance.</a:t>
            </a:r>
            <a:endParaRPr/>
          </a:p>
          <a:p>
            <a:pPr marL="520700" lvl="1" indent="-1778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</a:pPr>
            <a:r>
              <a:rPr lang="en" b="1" i="0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3"/>
              </a:rPr>
              <a:t>General Education Proposal</a:t>
            </a:r>
            <a:endParaRPr b="1" u="sng">
              <a:solidFill>
                <a:srgbClr val="8B0015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342900" lvl="1" indent="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</a:pPr>
            <a:endParaRPr b="1" u="sng">
              <a:solidFill>
                <a:srgbClr val="8B0015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342900" lvl="1" indent="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</a:pPr>
            <a:endParaRPr b="1" u="sng">
              <a:solidFill>
                <a:srgbClr val="8B0015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1"/>
          <p:cNvSpPr txBox="1">
            <a:spLocks noGrp="1"/>
          </p:cNvSpPr>
          <p:nvPr>
            <p:ph type="title"/>
          </p:nvPr>
        </p:nvSpPr>
        <p:spPr>
          <a:xfrm>
            <a:off x="1088684" y="603389"/>
            <a:ext cx="7202456" cy="786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ill Sans"/>
              <a:buNone/>
            </a:pPr>
            <a:r>
              <a:rPr lang="en"/>
              <a:t>COURSE DATES AND DEADLINES</a:t>
            </a:r>
            <a:endParaRPr/>
          </a:p>
        </p:txBody>
      </p:sp>
      <p:sp>
        <p:nvSpPr>
          <p:cNvPr id="182" name="Google Shape;182;p31"/>
          <p:cNvSpPr txBox="1">
            <a:spLocks noGrp="1"/>
          </p:cNvSpPr>
          <p:nvPr>
            <p:ph type="body" idx="1"/>
          </p:nvPr>
        </p:nvSpPr>
        <p:spPr>
          <a:xfrm>
            <a:off x="1088684" y="1511799"/>
            <a:ext cx="7202456" cy="258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77800" lvl="0" indent="-1714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"/>
              <a:t>There are priority deadlines for each term.  The link below provides information on dates and deadlines.</a:t>
            </a:r>
            <a:endParaRPr/>
          </a:p>
          <a:p>
            <a:pPr marL="177800" lvl="0" indent="-762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</a:pPr>
            <a:endParaRPr/>
          </a:p>
          <a:p>
            <a:pPr marL="177800" lvl="0" indent="-1714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500"/>
              <a:buChar char="•"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https://academicadmin.arizona.edu/curricular-affairs/curricular-affairs/dates-and-deadlines</a:t>
            </a:r>
            <a:endParaRPr/>
          </a:p>
          <a:p>
            <a:pPr marL="177800" lvl="0" indent="-762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</a:pPr>
            <a:endParaRPr/>
          </a:p>
          <a:p>
            <a:pPr marL="177800" lvl="0" indent="-762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2"/>
          <p:cNvSpPr txBox="1">
            <a:spLocks noGrp="1"/>
          </p:cNvSpPr>
          <p:nvPr>
            <p:ph type="title"/>
          </p:nvPr>
        </p:nvSpPr>
        <p:spPr>
          <a:xfrm>
            <a:off x="1088684" y="603389"/>
            <a:ext cx="7202456" cy="786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ill Sans"/>
              <a:buNone/>
            </a:pPr>
            <a:r>
              <a:rPr lang="en"/>
              <a:t>SYLLABI</a:t>
            </a:r>
            <a:br>
              <a:rPr lang="en"/>
            </a:br>
            <a:endParaRPr/>
          </a:p>
        </p:txBody>
      </p:sp>
      <p:sp>
        <p:nvSpPr>
          <p:cNvPr id="188" name="Google Shape;188;p32"/>
          <p:cNvSpPr txBox="1">
            <a:spLocks noGrp="1"/>
          </p:cNvSpPr>
          <p:nvPr>
            <p:ph type="body" idx="1"/>
          </p:nvPr>
        </p:nvSpPr>
        <p:spPr>
          <a:xfrm>
            <a:off x="1088684" y="1511799"/>
            <a:ext cx="7202456" cy="258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77800" lvl="0" indent="-1714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"/>
              <a:t>Graduate and Undergraduate syllabi templates are below.  </a:t>
            </a:r>
            <a:endParaRPr/>
          </a:p>
          <a:p>
            <a:pPr marL="177800" lvl="0" indent="-1714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500"/>
              <a:buChar char="•"/>
            </a:pPr>
            <a:r>
              <a:rPr lang="en" b="1" i="0" u="sng">
                <a:solidFill>
                  <a:srgbClr val="8B0015"/>
                </a:solidFill>
                <a:latin typeface="Proxima Nova"/>
                <a:ea typeface="Proxima Nova"/>
                <a:cs typeface="Proxima Nova"/>
                <a:sym typeface="Proxima Nova"/>
              </a:rPr>
              <a:t>Undergraduate</a:t>
            </a:r>
            <a:endParaRPr/>
          </a:p>
          <a:p>
            <a:pPr marL="177800" lvl="0" indent="-1714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500"/>
              <a:buChar char="•"/>
            </a:pPr>
            <a:r>
              <a:rPr lang="en" b="1" i="0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3"/>
              </a:rPr>
              <a:t>Graduate</a:t>
            </a:r>
            <a:endParaRPr/>
          </a:p>
          <a:p>
            <a:pPr marL="177800" lvl="0" indent="-1714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500"/>
              <a:buChar char="•"/>
            </a:pPr>
            <a:r>
              <a:rPr lang="en"/>
              <a:t>A few reminders:</a:t>
            </a:r>
            <a:endParaRPr/>
          </a:p>
          <a:p>
            <a:pPr marL="520700" lvl="1" indent="-1778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Grade “F” no longer exists and has been replaced by “E”.</a:t>
            </a:r>
            <a:endParaRPr/>
          </a:p>
          <a:p>
            <a:pPr marL="520700" lvl="1" indent="-1778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New syllabus policy link should be included in all syllabi.</a:t>
            </a:r>
            <a:endParaRPr/>
          </a:p>
          <a:p>
            <a:pPr marL="863600" lvl="2" indent="-1778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Char char="•"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https://catalog.arizona.edu/syllabus-policies</a:t>
            </a:r>
            <a:endParaRPr/>
          </a:p>
          <a:p>
            <a:pPr marL="863600" lvl="2" indent="-101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3"/>
          <p:cNvSpPr txBox="1">
            <a:spLocks noGrp="1"/>
          </p:cNvSpPr>
          <p:nvPr>
            <p:ph type="title"/>
          </p:nvPr>
        </p:nvSpPr>
        <p:spPr>
          <a:xfrm>
            <a:off x="1088684" y="603389"/>
            <a:ext cx="7202456" cy="786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ill Sans"/>
              <a:buNone/>
            </a:pPr>
            <a:r>
              <a:rPr lang="en"/>
              <a:t>THREE LEVELS OF APPROVAL FOR COURSES</a:t>
            </a:r>
            <a:endParaRPr/>
          </a:p>
        </p:txBody>
      </p:sp>
      <p:sp>
        <p:nvSpPr>
          <p:cNvPr id="194" name="Google Shape;194;p33"/>
          <p:cNvSpPr txBox="1">
            <a:spLocks noGrp="1"/>
          </p:cNvSpPr>
          <p:nvPr>
            <p:ph type="body" idx="1"/>
          </p:nvPr>
        </p:nvSpPr>
        <p:spPr>
          <a:xfrm>
            <a:off x="669664" y="1390315"/>
            <a:ext cx="7858461" cy="3149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lnSpcReduction="10000"/>
          </a:bodyPr>
          <a:lstStyle/>
          <a:p>
            <a:pPr marL="177800" lvl="0" indent="-1714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">
                <a:solidFill>
                  <a:schemeClr val="accent1"/>
                </a:solidFill>
              </a:rPr>
              <a:t>Departmental approval </a:t>
            </a:r>
            <a:endParaRPr/>
          </a:p>
          <a:p>
            <a:pPr marL="520700" lvl="1" indent="-1778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a letter from department head and course modification or course add form along with syllabus is submitted to APC for their review.</a:t>
            </a:r>
            <a:endParaRPr/>
          </a:p>
          <a:p>
            <a:pPr marL="177800" lvl="0" indent="-1714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500"/>
              <a:buChar char="•"/>
            </a:pPr>
            <a:r>
              <a:rPr lang="en">
                <a:solidFill>
                  <a:schemeClr val="accent1"/>
                </a:solidFill>
              </a:rPr>
              <a:t>College level </a:t>
            </a:r>
            <a:r>
              <a:rPr lang="en"/>
              <a:t>– Associate Dean Reyes will approve a new course or course modification once APC approves.  Dean Reyes is the CoE college level approver.</a:t>
            </a:r>
            <a:endParaRPr/>
          </a:p>
          <a:p>
            <a:pPr marL="177800" lvl="0" indent="-1714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500"/>
              <a:buChar char="•"/>
            </a:pPr>
            <a:r>
              <a:rPr lang="en">
                <a:solidFill>
                  <a:schemeClr val="accent1"/>
                </a:solidFill>
              </a:rPr>
              <a:t>University level </a:t>
            </a:r>
            <a:r>
              <a:rPr lang="en"/>
              <a:t>– Curricular Affairs approves or disapproves if a course isn’t submitted correctly.</a:t>
            </a:r>
            <a:endParaRPr/>
          </a:p>
          <a:p>
            <a:pPr marL="520700" lvl="1" indent="-1778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If a course is approved, it is routed electronically in UAccess Course Management.</a:t>
            </a:r>
            <a:endParaRPr/>
          </a:p>
          <a:p>
            <a:pPr marL="863600" lvl="2" indent="-1778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Char char="•"/>
            </a:pPr>
            <a:r>
              <a:rPr lang="en" b="0" i="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Curriculum Preview, Department, College, Grad, Gen-Ed, Honors, Curriculum, Cross-list, </a:t>
            </a:r>
            <a:r>
              <a:rPr lang="en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ACP (Academic Catalog &amp; Policy) in RCS</a:t>
            </a:r>
            <a:endParaRPr/>
          </a:p>
          <a:p>
            <a:pPr marL="520700" lvl="1" indent="-1778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If a course is denied, an email from Course Approvals is sent to the department with information and suggestions on what the next steps are to get the course fully approved.</a:t>
            </a:r>
            <a:endParaRPr/>
          </a:p>
          <a:p>
            <a:pPr marL="342900" lvl="1" indent="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177800" lvl="0" indent="-762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allery">
  <a:themeElements>
    <a:clrScheme name="Gallery">
      <a:dk1>
        <a:srgbClr val="000000"/>
      </a:dk1>
      <a:lt1>
        <a:srgbClr val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557</Words>
  <Application>Microsoft Office PowerPoint</Application>
  <PresentationFormat>On-screen Show (16:9)</PresentationFormat>
  <Paragraphs>50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Proxima Nova</vt:lpstr>
      <vt:lpstr>Avenir</vt:lpstr>
      <vt:lpstr>Gill Sans</vt:lpstr>
      <vt:lpstr>Arial</vt:lpstr>
      <vt:lpstr>Simple Light</vt:lpstr>
      <vt:lpstr>Gallery</vt:lpstr>
      <vt:lpstr>APC</vt:lpstr>
      <vt:lpstr>WHERE TO FIND APC INFORMATION</vt:lpstr>
      <vt:lpstr>HOW TO SUBMIT A NEW COURSE OR COURSE MODIFICATION</vt:lpstr>
      <vt:lpstr>APC APPROVALS </vt:lpstr>
      <vt:lpstr>APC DISAPPROVALS</vt:lpstr>
      <vt:lpstr>GENERAL EDUCATION</vt:lpstr>
      <vt:lpstr>COURSE DATES AND DEADLINES</vt:lpstr>
      <vt:lpstr>SYLLABI </vt:lpstr>
      <vt:lpstr>THREE LEVELS OF APPROVAL FOR COURSES</vt:lpstr>
      <vt:lpstr>COURSE MODIFICATIONS: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Moraga, Elizabeth D. - (elizabethd)</cp:lastModifiedBy>
  <cp:revision>1</cp:revision>
  <dcterms:modified xsi:type="dcterms:W3CDTF">2026-06-16T21:38:01Z</dcterms:modified>
</cp:coreProperties>
</file>